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00763-4F71-4667-B5C3-CD3DB3A001D9}" v="177" dt="2023-03-24T12:34:44.513"/>
    <p1510:client id="{62C72146-672B-4939-89A3-28547044086A}" v="15" dt="2023-03-24T12:15:07.919"/>
    <p1510:client id="{8B917430-3052-4C52-8579-DB62323C3DBD}" v="277" dt="2023-03-24T12:45:56.341"/>
    <p1510:client id="{B217513F-B347-417F-ABA4-D0C4DB7CDA9C}" v="290" dt="2023-03-24T12:32:37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5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2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4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6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36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kat, zitten, zoogdier, eekhoorn&#10;&#10;Automatisch gegenereerde beschrijving">
            <a:extLst>
              <a:ext uri="{FF2B5EF4-FFF2-40B4-BE49-F238E27FC236}">
                <a16:creationId xmlns:a16="http://schemas.microsoft.com/office/drawing/2014/main" id="{C27B3702-89E0-10FB-B1D6-9054A4472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39" b="1519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F9187C-02B6-36FD-7B34-A4F62A6BB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Degoe</a:t>
            </a:r>
            <a:br>
              <a:rPr lang="nl-NL">
                <a:solidFill>
                  <a:srgbClr val="FFFFFF"/>
                </a:solidFill>
              </a:rPr>
            </a:br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CA6859-B686-AED4-DF49-C80EDEB5A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>
                <a:solidFill>
                  <a:srgbClr val="FFFFFF"/>
                </a:solidFill>
                <a:cs typeface="Calibri"/>
              </a:rPr>
              <a:t>Mandy ,Esper en Sam</a:t>
            </a:r>
          </a:p>
        </p:txBody>
      </p:sp>
    </p:spTree>
    <p:extLst>
      <p:ext uri="{BB962C8B-B14F-4D97-AF65-F5344CB8AC3E}">
        <p14:creationId xmlns:p14="http://schemas.microsoft.com/office/powerpoint/2010/main" val="33831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C53444-269D-34A7-C36B-B0602256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5400"/>
              <a:t>Introductie diersoort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58D33-CA57-5875-B033-3F09D713B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200">
                <a:cs typeface="Calibri"/>
              </a:rPr>
              <a:t>Algemeen</a:t>
            </a:r>
          </a:p>
          <a:p>
            <a:r>
              <a:rPr lang="nl-NL" sz="2200">
                <a:cs typeface="Calibri"/>
              </a:rPr>
              <a:t>Voeding</a:t>
            </a:r>
          </a:p>
          <a:p>
            <a:r>
              <a:rPr lang="nl-NL" sz="2200">
                <a:cs typeface="Calibri"/>
              </a:rPr>
              <a:t>Huisvesting</a:t>
            </a:r>
          </a:p>
          <a:p>
            <a:r>
              <a:rPr lang="nl-NL" sz="2200">
                <a:cs typeface="Calibri"/>
              </a:rPr>
              <a:t>Gezondheid</a:t>
            </a:r>
          </a:p>
          <a:p>
            <a:r>
              <a:rPr lang="nl-NL" sz="2200">
                <a:cs typeface="Calibri"/>
              </a:rPr>
              <a:t>Voortplanting</a:t>
            </a:r>
          </a:p>
          <a:p>
            <a:r>
              <a:rPr lang="nl-NL" sz="2200">
                <a:cs typeface="Calibri"/>
              </a:rPr>
              <a:t>Welzijn en gedrag</a:t>
            </a:r>
          </a:p>
          <a:p>
            <a:r>
              <a:rPr lang="nl-NL" sz="2200">
                <a:cs typeface="Calibri"/>
              </a:rPr>
              <a:t>Opdracht</a:t>
            </a:r>
          </a:p>
        </p:txBody>
      </p:sp>
      <p:pic>
        <p:nvPicPr>
          <p:cNvPr id="4" name="Afbeelding 4" descr="Afbeelding met tekst, logo&#10;&#10;Automatisch gegenereerde beschrijving">
            <a:extLst>
              <a:ext uri="{FF2B5EF4-FFF2-40B4-BE49-F238E27FC236}">
                <a16:creationId xmlns:a16="http://schemas.microsoft.com/office/drawing/2014/main" id="{29092223-BD0D-20A6-ED4C-25931C09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87329"/>
            <a:ext cx="6903720" cy="38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2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overdekt&#10;&#10;Automatisch gegenereerde beschrijving">
            <a:extLst>
              <a:ext uri="{FF2B5EF4-FFF2-40B4-BE49-F238E27FC236}">
                <a16:creationId xmlns:a16="http://schemas.microsoft.com/office/drawing/2014/main" id="{AA405CD7-1E06-3AFD-2E30-0DE2E0D7E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7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C9BBAC-0660-CB50-DD23-D5FE3F3B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Leerdoelen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6B48B1-1BE7-40B5-3554-5AD1630F6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29" y="4629234"/>
            <a:ext cx="3973386" cy="148531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err="1">
                <a:cs typeface="Calibri"/>
              </a:rPr>
              <a:t>Voeding</a:t>
            </a:r>
            <a:r>
              <a:rPr lang="en-US" sz="2400">
                <a:cs typeface="Calibri"/>
              </a:rPr>
              <a:t> </a:t>
            </a:r>
            <a:endParaRPr lang="nl-NL">
              <a:cs typeface="Calibri"/>
            </a:endParaRPr>
          </a:p>
          <a:p>
            <a:pPr marL="0" indent="0">
              <a:buNone/>
            </a:pPr>
            <a:r>
              <a:rPr lang="en-US" sz="2400" err="1">
                <a:cs typeface="Calibri"/>
              </a:rPr>
              <a:t>Huisvesting</a:t>
            </a:r>
            <a:endParaRPr lang="nl-NL" err="1">
              <a:cs typeface="Calibri"/>
            </a:endParaRPr>
          </a:p>
          <a:p>
            <a:pPr marL="0" indent="0">
              <a:buNone/>
            </a:pPr>
            <a:r>
              <a:rPr lang="en-US" sz="2400" err="1">
                <a:cs typeface="Calibri"/>
              </a:rPr>
              <a:t>voortplanting</a:t>
            </a:r>
            <a:r>
              <a:rPr lang="en-US" sz="2400">
                <a:cs typeface="Calibri"/>
              </a:rPr>
              <a:t> </a:t>
            </a:r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37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kat, zoogdier, knaagdier&#10;&#10;Automatisch gegenereerde beschrijving">
            <a:extLst>
              <a:ext uri="{FF2B5EF4-FFF2-40B4-BE49-F238E27FC236}">
                <a16:creationId xmlns:a16="http://schemas.microsoft.com/office/drawing/2014/main" id="{3CF1771E-383B-A4AE-2477-D558A549C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BE65C8-324C-1749-7656-97E7274E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/>
              <a:t>Algemeen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8156D8-ED3D-AED7-2FB3-B17E9A3CB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1900"/>
              <a:t>Diersoort: Degoe</a:t>
            </a:r>
            <a:endParaRPr lang="nl-NL" sz="1900">
              <a:cs typeface="Calibri"/>
            </a:endParaRPr>
          </a:p>
          <a:p>
            <a:r>
              <a:rPr lang="nl-NL" sz="1900"/>
              <a:t>Wettenschappelijke naam: </a:t>
            </a:r>
            <a:r>
              <a:rPr lang="nl-NL" sz="1900">
                <a:ea typeface="+mn-lt"/>
                <a:cs typeface="+mn-lt"/>
              </a:rPr>
              <a:t>Octodon Degus </a:t>
            </a:r>
          </a:p>
          <a:p>
            <a:r>
              <a:rPr lang="nl-NL" sz="1900"/>
              <a:t>Herkomst: </a:t>
            </a:r>
            <a:r>
              <a:rPr lang="nl-NL" sz="1900">
                <a:ea typeface="+mn-lt"/>
                <a:cs typeface="+mn-lt"/>
              </a:rPr>
              <a:t>Het Andesgebergte in Chili</a:t>
            </a:r>
          </a:p>
          <a:p>
            <a:r>
              <a:rPr lang="nl-NL" sz="1900"/>
              <a:t>Gebruiksdoel: worden gebruikt voor dierentuinen, in de 20e eeuw werden ze ook gebruikt in laboratoria voor het onderzoeken van het gedrag.</a:t>
            </a:r>
            <a:endParaRPr lang="nl-NL" sz="1900">
              <a:cs typeface="Calibri"/>
            </a:endParaRPr>
          </a:p>
          <a:p>
            <a:r>
              <a:rPr lang="nl-NL" sz="1900"/>
              <a:t>Rassen en variëteiten: er zijn geen rassen onder de Degoe </a:t>
            </a:r>
            <a:endParaRPr lang="nl-NL" sz="1900">
              <a:cs typeface="Calibri"/>
            </a:endParaRPr>
          </a:p>
          <a:p>
            <a:endParaRPr lang="nl-NL" sz="1900"/>
          </a:p>
        </p:txBody>
      </p:sp>
    </p:spTree>
    <p:extLst>
      <p:ext uri="{BB962C8B-B14F-4D97-AF65-F5344CB8AC3E}">
        <p14:creationId xmlns:p14="http://schemas.microsoft.com/office/powerpoint/2010/main" val="392850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CCD37-7C93-73DF-51BD-9A0C7484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nl-NL" sz="4000"/>
              <a:t>Voeding </a:t>
            </a:r>
          </a:p>
        </p:txBody>
      </p:sp>
      <p:pic>
        <p:nvPicPr>
          <p:cNvPr id="6" name="Afbeelding 6" descr="Afbeelding met kat, zoogdier, knaagdier&#10;&#10;Automatisch gegenereerde beschrijving">
            <a:extLst>
              <a:ext uri="{FF2B5EF4-FFF2-40B4-BE49-F238E27FC236}">
                <a16:creationId xmlns:a16="http://schemas.microsoft.com/office/drawing/2014/main" id="{1E6A3F0B-895F-9C78-4F82-56F08842B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6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D48538-AACF-BDC7-400B-E5F349DF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1800">
                <a:cs typeface="Calibri"/>
              </a:rPr>
              <a:t>Herbivoren </a:t>
            </a:r>
          </a:p>
          <a:p>
            <a:r>
              <a:rPr lang="nl-NL" sz="1800">
                <a:cs typeface="Calibri"/>
              </a:rPr>
              <a:t>Speciaal degoevoer bij de dierenzaak anders cavia of chinchillavoer </a:t>
            </a:r>
          </a:p>
          <a:p>
            <a:r>
              <a:rPr lang="nl-NL" sz="1800">
                <a:cs typeface="Calibri"/>
              </a:rPr>
              <a:t>Voer met veel vet en olieën zijn niet geschrikt voor degoes </a:t>
            </a:r>
          </a:p>
          <a:p>
            <a:r>
              <a:rPr lang="nl-NL" sz="1800">
                <a:cs typeface="Calibri"/>
              </a:rPr>
              <a:t>1 tot 2 theelepels droogvoer per degoe per dag </a:t>
            </a:r>
          </a:p>
          <a:p>
            <a:r>
              <a:rPr lang="nl-NL" sz="1800">
                <a:cs typeface="Calibri"/>
              </a:rPr>
              <a:t>Er moet altijd hooi aanwezig zijn </a:t>
            </a:r>
          </a:p>
          <a:p>
            <a:r>
              <a:rPr lang="nl-NL" sz="1800">
                <a:cs typeface="Calibri"/>
              </a:rPr>
              <a:t>Verschillende soorten groente </a:t>
            </a:r>
          </a:p>
          <a:p>
            <a:r>
              <a:rPr lang="nl-NL" sz="1800">
                <a:cs typeface="Calibri"/>
              </a:rPr>
              <a:t>Veel kruiden zijn ook geschrikt </a:t>
            </a:r>
          </a:p>
          <a:p>
            <a:r>
              <a:rPr lang="nl-NL" sz="1800">
                <a:cs typeface="Calibri"/>
              </a:rPr>
              <a:t>Geen suikerhoudende producten en niet te veel fruit </a:t>
            </a:r>
          </a:p>
          <a:p>
            <a:endParaRPr lang="nl-NL" sz="1800">
              <a:cs typeface="Calibri"/>
            </a:endParaRPr>
          </a:p>
          <a:p>
            <a:endParaRPr lang="nl-NL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61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00A561D8-257C-72FA-A03A-9CACB1B35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30800C-6553-44BC-0928-0EA51427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/>
              <a:t>Huisvesting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EF4E4-9204-4FE4-ECBD-C0AC48B80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/>
              <a:t>Natuurlijke leefomgeving: in de Andes gebergte in Chili</a:t>
            </a:r>
          </a:p>
          <a:p>
            <a:r>
              <a:rPr lang="nl-NL"/>
              <a:t>Huisvestingseisen: glazenbak 100 bij 50 cm en 100 cm hoog ze houden van klimmen. Alles glas, plastic bijten ze kapot</a:t>
            </a:r>
          </a:p>
          <a:p>
            <a:r>
              <a:rPr lang="nl-NL"/>
              <a:t>Afwijkende eisen levensfase/leeftijd: glas geen plastic</a:t>
            </a:r>
          </a:p>
          <a:p>
            <a:r>
              <a:rPr lang="nl-NL"/>
              <a:t>Onderhoud: 1x per week hok schoonmaken, vieze plekken weghalen</a:t>
            </a:r>
          </a:p>
          <a:p>
            <a:r>
              <a:rPr lang="nl-NL"/>
              <a:t>Omgevingsverrijking: klimmateriaal zoals takken stenen en touwen zie afbeelding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06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2ADAE8-B758-AFF7-315A-21A71D91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nl-NL" sz="3600"/>
              <a:t>Voortplanting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5" descr="Afbeelding met kat, grond, zoogdier, buitenshuis&#10;&#10;Automatisch gegenereerde beschrijving">
            <a:extLst>
              <a:ext uri="{FF2B5EF4-FFF2-40B4-BE49-F238E27FC236}">
                <a16:creationId xmlns:a16="http://schemas.microsoft.com/office/drawing/2014/main" id="{27626B63-BCE8-A05E-66A4-58FE14C63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" r="20252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E336AD-47FB-2ECB-3612-60A1802F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nl-NL" sz="1000"/>
              <a:t>Naamgeving:</a:t>
            </a:r>
          </a:p>
          <a:p>
            <a:pPr lvl="1"/>
            <a:r>
              <a:rPr lang="nl-NL" sz="1000"/>
              <a:t>Man: Degoemannetje</a:t>
            </a:r>
          </a:p>
          <a:p>
            <a:pPr lvl="1"/>
            <a:r>
              <a:rPr lang="nl-NL" sz="1000"/>
              <a:t>Vrouw: Degoevrouwtje </a:t>
            </a:r>
          </a:p>
          <a:p>
            <a:pPr lvl="1"/>
            <a:r>
              <a:rPr lang="nl-NL" sz="1000"/>
              <a:t>Jong: Degoejong </a:t>
            </a:r>
          </a:p>
          <a:p>
            <a:pPr lvl="1"/>
            <a:r>
              <a:rPr lang="nl-NL" sz="1000"/>
              <a:t>Castraat: niet van toepassing </a:t>
            </a:r>
          </a:p>
          <a:p>
            <a:pPr marL="457200" lvl="1" indent="0">
              <a:buNone/>
            </a:pPr>
            <a:endParaRPr lang="nl-NL" sz="1000"/>
          </a:p>
          <a:p>
            <a:r>
              <a:rPr lang="nl-NL" sz="1000"/>
              <a:t>Kenmerken:</a:t>
            </a:r>
          </a:p>
          <a:p>
            <a:pPr lvl="1"/>
            <a:r>
              <a:rPr lang="nl-NL" sz="1000"/>
              <a:t>Geslachtsrijp: 10 tot 12 weken</a:t>
            </a:r>
          </a:p>
          <a:p>
            <a:pPr lvl="1"/>
            <a:r>
              <a:rPr lang="nl-NL" sz="1000"/>
              <a:t>Fokrijp: 5 maanden</a:t>
            </a:r>
          </a:p>
          <a:p>
            <a:pPr lvl="1"/>
            <a:r>
              <a:rPr lang="nl-NL" sz="1000"/>
              <a:t>Bronstcyclus: niet bekend </a:t>
            </a:r>
          </a:p>
          <a:p>
            <a:pPr lvl="1"/>
            <a:r>
              <a:rPr lang="nl-NL" sz="1000"/>
              <a:t>Duur bronst:  niet bekend </a:t>
            </a:r>
          </a:p>
          <a:p>
            <a:pPr lvl="1"/>
            <a:r>
              <a:rPr lang="nl-NL" sz="1000"/>
              <a:t>Draagtijd: 90 dagen</a:t>
            </a:r>
          </a:p>
          <a:p>
            <a:pPr lvl="1"/>
            <a:r>
              <a:rPr lang="nl-NL" sz="1000"/>
              <a:t>Worpgrootte: 4 en 10 jongen  </a:t>
            </a:r>
          </a:p>
          <a:p>
            <a:pPr lvl="1"/>
            <a:r>
              <a:rPr lang="nl-NL" sz="1000"/>
              <a:t>Speentijd: 6 tot 8 weken</a:t>
            </a:r>
          </a:p>
          <a:p>
            <a:pPr lvl="1"/>
            <a:r>
              <a:rPr lang="nl-NL" sz="1000"/>
              <a:t>Gemiddelde leeftijd: 5 tot 9 jaar </a:t>
            </a:r>
          </a:p>
          <a:p>
            <a:r>
              <a:rPr lang="nl-NL" sz="1000"/>
              <a:t>Primaire geslachtskenmerken: afstand anus geslachtsopening</a:t>
            </a:r>
          </a:p>
          <a:p>
            <a:r>
              <a:rPr lang="nl-NL" sz="1000"/>
              <a:t>Secundaire geslachtskenmerken: balzak </a:t>
            </a:r>
          </a:p>
          <a:p>
            <a:pPr marL="0" indent="0">
              <a:buNone/>
            </a:pPr>
            <a:endParaRPr lang="nl-NL" sz="1000"/>
          </a:p>
        </p:txBody>
      </p:sp>
    </p:spTree>
    <p:extLst>
      <p:ext uri="{BB962C8B-B14F-4D97-AF65-F5344CB8AC3E}">
        <p14:creationId xmlns:p14="http://schemas.microsoft.com/office/powerpoint/2010/main" val="86458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C2A3A9-091E-E4A9-5FDB-AB0F9974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/>
              <a:t>Welzijn en gedrag </a:t>
            </a:r>
          </a:p>
        </p:txBody>
      </p:sp>
      <p:pic>
        <p:nvPicPr>
          <p:cNvPr id="5" name="Afbeelding 5" descr="Afbeelding met muur, kat, zoogdier, knaagdier&#10;&#10;Automatisch gegenereerde beschrijving">
            <a:extLst>
              <a:ext uri="{FF2B5EF4-FFF2-40B4-BE49-F238E27FC236}">
                <a16:creationId xmlns:a16="http://schemas.microsoft.com/office/drawing/2014/main" id="{DD93FA62-CE09-79DC-940E-3E10FCB8C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5" r="1649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EB5B92-4D42-0A66-490F-A57520B28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nl-NL" sz="1500"/>
              <a:t>Gedragskenmerken</a:t>
            </a:r>
          </a:p>
          <a:p>
            <a:pPr lvl="1"/>
            <a:r>
              <a:rPr lang="nl-NL" sz="1500"/>
              <a:t>Natuurlijk gedrag: is een groepsdier die veel spelen, zichzelf wassen en zachte geluidjes maken, in de nacht actief overdag rusten</a:t>
            </a:r>
          </a:p>
          <a:p>
            <a:pPr lvl="1"/>
            <a:r>
              <a:rPr lang="nl-NL" sz="1500"/>
              <a:t>Sociaal gedrag: ze leven in grote groepen, het zijn drukke dieren</a:t>
            </a:r>
          </a:p>
          <a:p>
            <a:pPr lvl="1"/>
            <a:r>
              <a:rPr lang="nl-NL" sz="1500"/>
              <a:t>Foerageergedrag: ze leggen een wintervoorraad aan</a:t>
            </a:r>
          </a:p>
          <a:p>
            <a:pPr lvl="1"/>
            <a:r>
              <a:rPr lang="nl-NL" sz="1500"/>
              <a:t>Territoriumgedrag: ze verjagen indringers </a:t>
            </a:r>
          </a:p>
          <a:p>
            <a:pPr lvl="1"/>
            <a:r>
              <a:rPr lang="nl-NL" sz="1500"/>
              <a:t>voortplantingsgedrag: de mannetjes blijven na de geboorte ook bij het vrouwtje. </a:t>
            </a:r>
          </a:p>
          <a:p>
            <a:r>
              <a:rPr lang="nl-NL" sz="1500"/>
              <a:t>Meest voorkomende gedragsmatige afwijkingen: bij angst kunnen ze hun staart loslaten deze groeit nooit meer aan</a:t>
            </a:r>
          </a:p>
          <a:p>
            <a:r>
              <a:rPr lang="nl-NL" sz="1500"/>
              <a:t>Gedragsparameters voor het meten van welzijn: niet bekend </a:t>
            </a:r>
          </a:p>
          <a:p>
            <a:r>
              <a:rPr lang="nl-NL" sz="1500"/>
              <a:t>Meest voorkomende welzijnsproblemen: alleen gehouden worden </a:t>
            </a:r>
          </a:p>
          <a:p>
            <a:endParaRPr lang="nl-NL" sz="1500"/>
          </a:p>
        </p:txBody>
      </p:sp>
    </p:spTree>
    <p:extLst>
      <p:ext uri="{BB962C8B-B14F-4D97-AF65-F5344CB8AC3E}">
        <p14:creationId xmlns:p14="http://schemas.microsoft.com/office/powerpoint/2010/main" val="16441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71D62-E7A0-74C6-695D-9AB78A8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F1F327-5440-04A4-2012-EF448E6C9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85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Breedbeeld</PresentationFormat>
  <Paragraphs>64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Degoe  </vt:lpstr>
      <vt:lpstr>Introductie diersoort </vt:lpstr>
      <vt:lpstr>Leerdoelen </vt:lpstr>
      <vt:lpstr>Algemeen </vt:lpstr>
      <vt:lpstr>Voeding </vt:lpstr>
      <vt:lpstr>Huisvesting </vt:lpstr>
      <vt:lpstr>Voortplanting </vt:lpstr>
      <vt:lpstr>Welzijn en gedrag 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presentaties OZ </dc:title>
  <dc:creator>Maxime Van Straten</dc:creator>
  <cp:lastModifiedBy>Maxime Van Straten</cp:lastModifiedBy>
  <cp:revision>4</cp:revision>
  <dcterms:created xsi:type="dcterms:W3CDTF">2023-03-17T13:11:38Z</dcterms:created>
  <dcterms:modified xsi:type="dcterms:W3CDTF">2023-03-24T12:58:35Z</dcterms:modified>
</cp:coreProperties>
</file>